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58" r:id="rId7"/>
    <p:sldId id="263" r:id="rId8"/>
    <p:sldId id="262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s-C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3"/>
  </p:normalViewPr>
  <p:slideViewPr>
    <p:cSldViewPr snapToGrid="0" snapToObjects="1">
      <p:cViewPr varScale="1">
        <p:scale>
          <a:sx n="90" d="100"/>
          <a:sy n="90" d="100"/>
        </p:scale>
        <p:origin x="232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0DC909-EFBD-0E4C-A573-0E5898F940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C9169F-9928-E240-BD90-5EF4C4688A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E276F8-0A41-5446-BBA7-5DB3FD1A3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BE918-9B58-F647-A005-400E6D254B20}" type="datetimeFigureOut">
              <a:rPr lang="es-CR" smtClean="0"/>
              <a:t>13/1/20</a:t>
            </a:fld>
            <a:endParaRPr lang="es-C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86CBC28-3F3B-D946-AEA7-A7D066731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39F07B-02A6-B140-930F-C3875F12D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828CE-8F07-F144-815B-89E101B03901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03055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970AEA-12D1-3E42-8279-F01567014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D8268C0-7A89-0E42-8B85-CAAD61806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F57DD4-A0A3-414B-845F-3BC1692E5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BE918-9B58-F647-A005-400E6D254B20}" type="datetimeFigureOut">
              <a:rPr lang="es-CR" smtClean="0"/>
              <a:t>13/1/20</a:t>
            </a:fld>
            <a:endParaRPr lang="es-C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9E8629A-A553-B241-BD53-1F42E1E2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5CD5032-D732-B14F-8BDC-6925D491B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828CE-8F07-F144-815B-89E101B03901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385208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983757B-B63F-8F46-A458-E9453B8AEB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361F032-D284-C942-828F-8AE87903F9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00BACB-1C10-7E43-B93E-F1852B84E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BE918-9B58-F647-A005-400E6D254B20}" type="datetimeFigureOut">
              <a:rPr lang="es-CR" smtClean="0"/>
              <a:t>13/1/20</a:t>
            </a:fld>
            <a:endParaRPr lang="es-C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9097BC7-0713-7B49-88F8-0B35DB509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F87A92-9343-794D-8A20-326DB86AF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828CE-8F07-F144-815B-89E101B03901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970731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DDBECC-D0C9-264E-B2A7-2ACF1E59F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4B8E88-F11E-774C-AB1D-FF8CDB1C8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2800FE-F88E-1F42-9518-651BCF55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BE918-9B58-F647-A005-400E6D254B20}" type="datetimeFigureOut">
              <a:rPr lang="es-CR" smtClean="0"/>
              <a:t>13/1/20</a:t>
            </a:fld>
            <a:endParaRPr lang="es-C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0776ED6-2771-5340-97C3-674DFD40C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9F0FC8-E44D-754A-B900-3A016B9E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828CE-8F07-F144-815B-89E101B03901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297867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062609-A424-224B-9553-5C47917D7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A5248D0-E317-C843-8A0A-71EB05EC4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7A62F39-BFC6-5543-B5FE-9842885F1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BE918-9B58-F647-A005-400E6D254B20}" type="datetimeFigureOut">
              <a:rPr lang="es-CR" smtClean="0"/>
              <a:t>13/1/20</a:t>
            </a:fld>
            <a:endParaRPr lang="es-C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17F933-A7A7-5745-8BDE-4D284813E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7DF65B-0177-C34A-88BC-702190640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828CE-8F07-F144-815B-89E101B03901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643682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5F5C2F-C359-1C48-935E-32A08051C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67665B-12CF-3F47-A958-A1E17E94B9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5B4C8D8-855F-2649-AF0C-412D01EC7E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CF194C0-75B6-8A42-8785-D81C3F31B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BE918-9B58-F647-A005-400E6D254B20}" type="datetimeFigureOut">
              <a:rPr lang="es-CR" smtClean="0"/>
              <a:t>13/1/20</a:t>
            </a:fld>
            <a:endParaRPr lang="es-C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D1EFD3E-11DA-6B4F-942D-9910F8EF8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BEEF679-1A6A-8041-92EE-1932D8D2B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828CE-8F07-F144-815B-89E101B03901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846617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5F5F52-B9DC-7D45-8D6C-965FCE52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0CDC38B-A50A-A543-A5A0-0741DD125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7AAB395-4771-E64A-B310-04D45DCA1B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185FFD0-51E2-D548-8F5E-D4394166A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FC8676A-C0DB-204A-A6FE-C8CAEFC96B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177864F-A83A-804E-B3DA-9541C3E71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BE918-9B58-F647-A005-400E6D254B20}" type="datetimeFigureOut">
              <a:rPr lang="es-CR" smtClean="0"/>
              <a:t>13/1/20</a:t>
            </a:fld>
            <a:endParaRPr lang="es-C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A194826-B14F-AA4E-9115-FAD32CDF7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CDF40DF-7F4A-414B-BB5B-C893CF35D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828CE-8F07-F144-815B-89E101B03901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282746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416E80-0FA9-4E40-ACB7-A33C669A3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A077993-83F7-1E4B-9E96-EE5473C9E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BE918-9B58-F647-A005-400E6D254B20}" type="datetimeFigureOut">
              <a:rPr lang="es-CR" smtClean="0"/>
              <a:t>13/1/20</a:t>
            </a:fld>
            <a:endParaRPr lang="es-C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AAC2D01-21CA-9441-A37C-CF0663EBE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8D706C0-C0C2-E641-8505-B4CC38209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828CE-8F07-F144-815B-89E101B03901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227994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60A7CFA-55B3-9C4E-87CE-EBA5BEC8D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BE918-9B58-F647-A005-400E6D254B20}" type="datetimeFigureOut">
              <a:rPr lang="es-CR" smtClean="0"/>
              <a:t>13/1/20</a:t>
            </a:fld>
            <a:endParaRPr lang="es-C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D7EF622-8CDC-B84B-824A-818503121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031AF94-D121-3247-97DA-B7FC41A72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828CE-8F07-F144-815B-89E101B03901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842011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A294CE-3939-4641-9D4C-48D7F0FDB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581F72-6A05-DA4A-8A52-BA4E67E04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78A1DB8-78F3-9B48-8397-64A7E262F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E9953DF-B577-A843-8446-96ADC147E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BE918-9B58-F647-A005-400E6D254B20}" type="datetimeFigureOut">
              <a:rPr lang="es-CR" smtClean="0"/>
              <a:t>13/1/20</a:t>
            </a:fld>
            <a:endParaRPr lang="es-C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3BB05A1-70B4-EE46-A346-FFF1BBDB9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F0CBAA1-D7D3-C349-852D-46FC97185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828CE-8F07-F144-815B-89E101B03901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654006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9CB94B-3627-9645-A0DA-488A36490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CCC1AC2-9AE0-EC49-AC84-FBE7F72BDD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B59D410-3DCE-9842-9D8B-63E4630DE3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AEDC2E5-B2E4-F04C-9C06-20D679BA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BE918-9B58-F647-A005-400E6D254B20}" type="datetimeFigureOut">
              <a:rPr lang="es-CR" smtClean="0"/>
              <a:t>13/1/20</a:t>
            </a:fld>
            <a:endParaRPr lang="es-C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30F3294-347D-AF42-9CEB-A41CF2A05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9C1A06A-9A1F-E841-A38E-4BA8BDC1D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828CE-8F07-F144-815B-89E101B03901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566681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5D88104-9E75-9C44-BF43-957898C25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7FF1B8E-69DD-6E4D-BA7F-1162C1892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F4E8406-597D-1D4D-A966-7347BCA4D7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BE918-9B58-F647-A005-400E6D254B20}" type="datetimeFigureOut">
              <a:rPr lang="es-CR" smtClean="0"/>
              <a:t>13/1/20</a:t>
            </a:fld>
            <a:endParaRPr lang="es-C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0B31A8-7D2E-E040-818E-F84B5DA59F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DFC4E6-DF96-8C4B-9499-629182AB6D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828CE-8F07-F144-815B-89E101B03901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66139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745C3F-1B0F-634D-AF58-959B54765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4786313" cy="3204134"/>
          </a:xfrm>
        </p:spPr>
        <p:txBody>
          <a:bodyPr anchor="b">
            <a:normAutofit/>
          </a:bodyPr>
          <a:lstStyle/>
          <a:p>
            <a:pPr algn="l"/>
            <a:r>
              <a:rPr lang="es-CR" sz="4100" dirty="0"/>
              <a:t>PROGRAMACIÓN DE COMPUTADORAS</a:t>
            </a:r>
          </a:p>
        </p:txBody>
      </p:sp>
      <p:sp>
        <p:nvSpPr>
          <p:cNvPr id="37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1C5E483-F169-2240-A0E0-F5EF4634B23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356" y="722104"/>
            <a:ext cx="6408836" cy="526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15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5455B8-EE4D-2347-8975-382BE0FC2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525347"/>
            <a:ext cx="6801321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Ejercicio de repaso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589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544E4B7-A790-D44C-BC75-F3B6DA4D7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Gracias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5432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99A8B4F-0FED-46C0-9186-5A8E116D8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8905" y="0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6861EE-7660-46C9-80BD-173B8F745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9E5B13E-024F-3349-830E-EA21B95D9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365" y="802955"/>
            <a:ext cx="6318649" cy="1454051"/>
          </a:xfrm>
        </p:spPr>
        <p:txBody>
          <a:bodyPr>
            <a:normAutofit/>
          </a:bodyPr>
          <a:lstStyle/>
          <a:p>
            <a:r>
              <a:rPr lang="es-CR" sz="4000" b="1" dirty="0">
                <a:solidFill>
                  <a:srgbClr val="000000"/>
                </a:solidFill>
              </a:rPr>
              <a:t>INTRODUCCIÓN A LENGUAJES</a:t>
            </a:r>
            <a:endParaRPr lang="es-CR" sz="4000" dirty="0">
              <a:solidFill>
                <a:srgbClr val="000000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5C67EB-D480-DA41-AD1B-8D09E59AF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807" y="2421682"/>
            <a:ext cx="4650524" cy="3639289"/>
          </a:xfrm>
        </p:spPr>
        <p:txBody>
          <a:bodyPr anchor="ctr">
            <a:normAutofit/>
          </a:bodyPr>
          <a:lstStyle/>
          <a:p>
            <a:r>
              <a:rPr lang="es-CR" sz="4400" dirty="0">
                <a:solidFill>
                  <a:srgbClr val="000000"/>
                </a:solidFill>
              </a:rPr>
              <a:t>Python</a:t>
            </a:r>
          </a:p>
          <a:p>
            <a:r>
              <a:rPr lang="es-CR" sz="4400" dirty="0">
                <a:solidFill>
                  <a:srgbClr val="000000"/>
                </a:solidFill>
              </a:rPr>
              <a:t>C#</a:t>
            </a:r>
          </a:p>
          <a:p>
            <a:r>
              <a:rPr lang="es-CR" sz="4400" dirty="0">
                <a:solidFill>
                  <a:srgbClr val="000000"/>
                </a:solidFill>
              </a:rPr>
              <a:t>PHP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8A69B74-22E3-47CC-823F-18BE7930C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36" y="2960687"/>
            <a:ext cx="2668748" cy="2668748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71">
            <a:extLst>
              <a:ext uri="{FF2B5EF4-FFF2-40B4-BE49-F238E27FC236}">
                <a16:creationId xmlns:a16="http://schemas.microsoft.com/office/drawing/2014/main" id="{1778637B-5DB8-4A75-B2E6-FC2B1BB9A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014" y="2"/>
            <a:ext cx="4034987" cy="3428147"/>
          </a:xfrm>
          <a:custGeom>
            <a:avLst/>
            <a:gdLst>
              <a:gd name="connsiteX0" fmla="*/ 350825 w 4034987"/>
              <a:gd name="connsiteY0" fmla="*/ 0 h 3428147"/>
              <a:gd name="connsiteX1" fmla="*/ 4034987 w 4034987"/>
              <a:gd name="connsiteY1" fmla="*/ 0 h 3428147"/>
              <a:gd name="connsiteX2" fmla="*/ 4034987 w 4034987"/>
              <a:gd name="connsiteY2" fmla="*/ 2505205 h 3428147"/>
              <a:gd name="connsiteX3" fmla="*/ 3951822 w 4034987"/>
              <a:gd name="connsiteY3" fmla="*/ 2616420 h 3428147"/>
              <a:gd name="connsiteX4" fmla="*/ 2230590 w 4034987"/>
              <a:gd name="connsiteY4" fmla="*/ 3428147 h 3428147"/>
              <a:gd name="connsiteX5" fmla="*/ 0 w 4034987"/>
              <a:gd name="connsiteY5" fmla="*/ 1197557 h 3428147"/>
              <a:gd name="connsiteX6" fmla="*/ 269220 w 4034987"/>
              <a:gd name="connsiteY6" fmla="*/ 134326 h 342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987" h="3428147">
                <a:moveTo>
                  <a:pt x="350825" y="0"/>
                </a:moveTo>
                <a:lnTo>
                  <a:pt x="4034987" y="0"/>
                </a:lnTo>
                <a:lnTo>
                  <a:pt x="4034987" y="2505205"/>
                </a:lnTo>
                <a:lnTo>
                  <a:pt x="3951822" y="2616420"/>
                </a:lnTo>
                <a:cubicBezTo>
                  <a:pt x="3542699" y="3112162"/>
                  <a:pt x="2923546" y="3428147"/>
                  <a:pt x="2230590" y="3428147"/>
                </a:cubicBezTo>
                <a:cubicBezTo>
                  <a:pt x="998669" y="3428147"/>
                  <a:pt x="0" y="2429478"/>
                  <a:pt x="0" y="1197557"/>
                </a:cubicBezTo>
                <a:cubicBezTo>
                  <a:pt x="0" y="812582"/>
                  <a:pt x="97526" y="450385"/>
                  <a:pt x="269220" y="134326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n 6" descr="Imagen que contiene dibujo&#10;&#10;Descripción generada automáticamente">
            <a:extLst>
              <a:ext uri="{FF2B5EF4-FFF2-40B4-BE49-F238E27FC236}">
                <a16:creationId xmlns:a16="http://schemas.microsoft.com/office/drawing/2014/main" id="{F4A22148-1DF6-4449-88E2-4A570C666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7972" y="210817"/>
            <a:ext cx="2429582" cy="2429582"/>
          </a:xfrm>
          <a:prstGeom prst="rect">
            <a:avLst/>
          </a:prstGeom>
        </p:spPr>
      </p:pic>
      <p:pic>
        <p:nvPicPr>
          <p:cNvPr id="6" name="Imagen 5" descr="Imagen que contiene dibujo&#10;&#10;Descripción generada automáticamente">
            <a:extLst>
              <a:ext uri="{FF2B5EF4-FFF2-40B4-BE49-F238E27FC236}">
                <a16:creationId xmlns:a16="http://schemas.microsoft.com/office/drawing/2014/main" id="{CF5813B9-8E7E-2F46-A06A-BF0ED244D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910" y="3478741"/>
            <a:ext cx="1606964" cy="1606964"/>
          </a:xfrm>
          <a:prstGeom prst="rect">
            <a:avLst/>
          </a:prstGeom>
        </p:spPr>
      </p:pic>
      <p:sp>
        <p:nvSpPr>
          <p:cNvPr id="20" name="Freeform 75">
            <a:extLst>
              <a:ext uri="{FF2B5EF4-FFF2-40B4-BE49-F238E27FC236}">
                <a16:creationId xmlns:a16="http://schemas.microsoft.com/office/drawing/2014/main" id="{0035A30C-45F3-4EFB-B2E8-6E2A11843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59131" y="4258570"/>
            <a:ext cx="3132869" cy="2599430"/>
          </a:xfrm>
          <a:custGeom>
            <a:avLst/>
            <a:gdLst>
              <a:gd name="connsiteX0" fmla="*/ 1612418 w 3061881"/>
              <a:gd name="connsiteY0" fmla="*/ 0 h 2540529"/>
              <a:gd name="connsiteX1" fmla="*/ 3030226 w 3061881"/>
              <a:gd name="connsiteY1" fmla="*/ 843844 h 2540529"/>
              <a:gd name="connsiteX2" fmla="*/ 3061881 w 3061881"/>
              <a:gd name="connsiteY2" fmla="*/ 909556 h 2540529"/>
              <a:gd name="connsiteX3" fmla="*/ 3061881 w 3061881"/>
              <a:gd name="connsiteY3" fmla="*/ 2315281 h 2540529"/>
              <a:gd name="connsiteX4" fmla="*/ 3030226 w 3061881"/>
              <a:gd name="connsiteY4" fmla="*/ 2380992 h 2540529"/>
              <a:gd name="connsiteX5" fmla="*/ 2949460 w 3061881"/>
              <a:gd name="connsiteY5" fmla="*/ 2513937 h 2540529"/>
              <a:gd name="connsiteX6" fmla="*/ 2929575 w 3061881"/>
              <a:gd name="connsiteY6" fmla="*/ 2540529 h 2540529"/>
              <a:gd name="connsiteX7" fmla="*/ 295261 w 3061881"/>
              <a:gd name="connsiteY7" fmla="*/ 2540529 h 2540529"/>
              <a:gd name="connsiteX8" fmla="*/ 275376 w 3061881"/>
              <a:gd name="connsiteY8" fmla="*/ 2513937 h 2540529"/>
              <a:gd name="connsiteX9" fmla="*/ 0 w 3061881"/>
              <a:gd name="connsiteY9" fmla="*/ 1612418 h 2540529"/>
              <a:gd name="connsiteX10" fmla="*/ 1612418 w 3061881"/>
              <a:gd name="connsiteY10" fmla="*/ 0 h 254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61881" h="2540529">
                <a:moveTo>
                  <a:pt x="1612418" y="0"/>
                </a:moveTo>
                <a:cubicBezTo>
                  <a:pt x="2224646" y="0"/>
                  <a:pt x="2757180" y="341213"/>
                  <a:pt x="3030226" y="843844"/>
                </a:cubicBezTo>
                <a:lnTo>
                  <a:pt x="3061881" y="909556"/>
                </a:lnTo>
                <a:lnTo>
                  <a:pt x="3061881" y="2315281"/>
                </a:lnTo>
                <a:lnTo>
                  <a:pt x="3030226" y="2380992"/>
                </a:lnTo>
                <a:cubicBezTo>
                  <a:pt x="3005404" y="2426686"/>
                  <a:pt x="2978437" y="2471046"/>
                  <a:pt x="2949460" y="2513937"/>
                </a:cubicBezTo>
                <a:lnTo>
                  <a:pt x="2929575" y="2540529"/>
                </a:lnTo>
                <a:lnTo>
                  <a:pt x="295261" y="2540529"/>
                </a:lnTo>
                <a:lnTo>
                  <a:pt x="275376" y="2513937"/>
                </a:lnTo>
                <a:cubicBezTo>
                  <a:pt x="101518" y="2256593"/>
                  <a:pt x="0" y="1946361"/>
                  <a:pt x="0" y="1612418"/>
                </a:cubicBezTo>
                <a:cubicBezTo>
                  <a:pt x="0" y="721904"/>
                  <a:pt x="721904" y="0"/>
                  <a:pt x="1612418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agen 3" descr="Imagen que contiene dibujo&#10;&#10;Descripción generada automáticamente">
            <a:extLst>
              <a:ext uri="{FF2B5EF4-FFF2-40B4-BE49-F238E27FC236}">
                <a16:creationId xmlns:a16="http://schemas.microsoft.com/office/drawing/2014/main" id="{CA5E26D2-8FFB-984C-A6F2-9902DACA1B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3568" y="5184325"/>
            <a:ext cx="2432116" cy="131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16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D8E67F2-F753-4E06-8229-4970A6725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83095" cy="6854272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E1BDFD-564B-44A4-841A-50D6A8E75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40FE632-656D-0B48-BBD9-2FAD81F85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5996"/>
          </a:xfrm>
        </p:spPr>
        <p:txBody>
          <a:bodyPr>
            <a:normAutofit/>
          </a:bodyPr>
          <a:lstStyle/>
          <a:p>
            <a:r>
              <a:rPr lang="es-CR" sz="4000" b="1">
                <a:solidFill>
                  <a:srgbClr val="000000"/>
                </a:solidFill>
              </a:rPr>
              <a:t>C#</a:t>
            </a:r>
          </a:p>
        </p:txBody>
      </p:sp>
      <p:sp>
        <p:nvSpPr>
          <p:cNvPr id="14" name="Freeform 60">
            <a:extLst>
              <a:ext uri="{FF2B5EF4-FFF2-40B4-BE49-F238E27FC236}">
                <a16:creationId xmlns:a16="http://schemas.microsoft.com/office/drawing/2014/main" id="{007B8288-68CC-4847-8419-CF535B6B7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3882" y="0"/>
            <a:ext cx="3880988" cy="2206512"/>
          </a:xfrm>
          <a:custGeom>
            <a:avLst/>
            <a:gdLst>
              <a:gd name="connsiteX0" fmla="*/ 20753 w 3960193"/>
              <a:gd name="connsiteY0" fmla="*/ 0 h 2251543"/>
              <a:gd name="connsiteX1" fmla="*/ 3939440 w 3960193"/>
              <a:gd name="connsiteY1" fmla="*/ 0 h 2251543"/>
              <a:gd name="connsiteX2" fmla="*/ 3949969 w 3960193"/>
              <a:gd name="connsiteY2" fmla="*/ 68994 h 2251543"/>
              <a:gd name="connsiteX3" fmla="*/ 3960193 w 3960193"/>
              <a:gd name="connsiteY3" fmla="*/ 271447 h 2251543"/>
              <a:gd name="connsiteX4" fmla="*/ 1980096 w 3960193"/>
              <a:gd name="connsiteY4" fmla="*/ 2251543 h 2251543"/>
              <a:gd name="connsiteX5" fmla="*/ 0 w 3960193"/>
              <a:gd name="connsiteY5" fmla="*/ 271447 h 2251543"/>
              <a:gd name="connsiteX6" fmla="*/ 10224 w 3960193"/>
              <a:gd name="connsiteY6" fmla="*/ 68994 h 225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0193" h="2251543">
                <a:moveTo>
                  <a:pt x="20753" y="0"/>
                </a:moveTo>
                <a:lnTo>
                  <a:pt x="3939440" y="0"/>
                </a:lnTo>
                <a:lnTo>
                  <a:pt x="3949969" y="68994"/>
                </a:lnTo>
                <a:cubicBezTo>
                  <a:pt x="3956730" y="135559"/>
                  <a:pt x="3960193" y="203099"/>
                  <a:pt x="3960193" y="271447"/>
                </a:cubicBezTo>
                <a:cubicBezTo>
                  <a:pt x="3960193" y="1365024"/>
                  <a:pt x="3073674" y="2251543"/>
                  <a:pt x="1980096" y="2251543"/>
                </a:cubicBezTo>
                <a:cubicBezTo>
                  <a:pt x="886519" y="2251543"/>
                  <a:pt x="0" y="1365024"/>
                  <a:pt x="0" y="271447"/>
                </a:cubicBezTo>
                <a:cubicBezTo>
                  <a:pt x="0" y="203099"/>
                  <a:pt x="3463" y="135559"/>
                  <a:pt x="10224" y="68994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D6A67FF-B0A8-3042-9C50-95824CCB9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496" y="409379"/>
            <a:ext cx="2532690" cy="968753"/>
          </a:xfrm>
          <a:prstGeom prst="rect">
            <a:avLst/>
          </a:prstGeom>
        </p:spPr>
      </p:pic>
      <p:sp>
        <p:nvSpPr>
          <p:cNvPr id="16" name="Freeform 68">
            <a:extLst>
              <a:ext uri="{FF2B5EF4-FFF2-40B4-BE49-F238E27FC236}">
                <a16:creationId xmlns:a16="http://schemas.microsoft.com/office/drawing/2014/main" id="{32BA8EA8-C1B6-4309-B674-F9F399B962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12701"/>
            <a:ext cx="4942589" cy="3945299"/>
          </a:xfrm>
          <a:custGeom>
            <a:avLst/>
            <a:gdLst>
              <a:gd name="connsiteX0" fmla="*/ 2223943 w 4942589"/>
              <a:gd name="connsiteY0" fmla="*/ 0 h 3945299"/>
              <a:gd name="connsiteX1" fmla="*/ 4942589 w 4942589"/>
              <a:gd name="connsiteY1" fmla="*/ 2718646 h 3945299"/>
              <a:gd name="connsiteX2" fmla="*/ 4728945 w 4942589"/>
              <a:gd name="connsiteY2" fmla="*/ 3776866 h 3945299"/>
              <a:gd name="connsiteX3" fmla="*/ 4647806 w 4942589"/>
              <a:gd name="connsiteY3" fmla="*/ 3945299 h 3945299"/>
              <a:gd name="connsiteX4" fmla="*/ 0 w 4942589"/>
              <a:gd name="connsiteY4" fmla="*/ 3945299 h 3945299"/>
              <a:gd name="connsiteX5" fmla="*/ 0 w 4942589"/>
              <a:gd name="connsiteY5" fmla="*/ 1157971 h 3945299"/>
              <a:gd name="connsiteX6" fmla="*/ 126104 w 4942589"/>
              <a:gd name="connsiteY6" fmla="*/ 989335 h 3945299"/>
              <a:gd name="connsiteX7" fmla="*/ 2223943 w 4942589"/>
              <a:gd name="connsiteY7" fmla="*/ 0 h 394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2589" h="3945299">
                <a:moveTo>
                  <a:pt x="2223943" y="0"/>
                </a:moveTo>
                <a:cubicBezTo>
                  <a:pt x="3725410" y="0"/>
                  <a:pt x="4942589" y="1217179"/>
                  <a:pt x="4942589" y="2718646"/>
                </a:cubicBezTo>
                <a:cubicBezTo>
                  <a:pt x="4942589" y="3094013"/>
                  <a:pt x="4866516" y="3451612"/>
                  <a:pt x="4728945" y="3776866"/>
                </a:cubicBezTo>
                <a:lnTo>
                  <a:pt x="4647806" y="3945299"/>
                </a:lnTo>
                <a:lnTo>
                  <a:pt x="0" y="3945299"/>
                </a:lnTo>
                <a:lnTo>
                  <a:pt x="0" y="1157971"/>
                </a:lnTo>
                <a:lnTo>
                  <a:pt x="126104" y="989335"/>
                </a:lnTo>
                <a:cubicBezTo>
                  <a:pt x="624744" y="385123"/>
                  <a:pt x="1379368" y="0"/>
                  <a:pt x="2223943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5860AC0-2C96-864C-AB7C-2E0487A68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70" y="3875314"/>
            <a:ext cx="2670429" cy="2670429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30561D-37B1-184C-B5C9-A5AAB6B17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3" y="2421682"/>
            <a:ext cx="5953789" cy="3639289"/>
          </a:xfrm>
        </p:spPr>
        <p:txBody>
          <a:bodyPr anchor="ctr">
            <a:normAutofit/>
          </a:bodyPr>
          <a:lstStyle/>
          <a:p>
            <a:r>
              <a:rPr lang="es-CR" sz="2000" dirty="0">
                <a:solidFill>
                  <a:srgbClr val="000000"/>
                </a:solidFill>
              </a:rPr>
              <a:t>C# es un lenguaje de programación multiparadigma desarrollado y estandarizado por Microsoft como parte de su plataforma .NET, que después fue aprobado como un estándar por la ECMA e ISO. C# es uno de los lenguajes de programación diseñados para la infraestructura de lenguaje común.</a:t>
            </a:r>
          </a:p>
        </p:txBody>
      </p:sp>
    </p:spTree>
    <p:extLst>
      <p:ext uri="{BB962C8B-B14F-4D97-AF65-F5344CB8AC3E}">
        <p14:creationId xmlns:p14="http://schemas.microsoft.com/office/powerpoint/2010/main" val="1107099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A4DDD04-6C19-A24A-83E4-22AB81929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s-CR" b="1" dirty="0">
                <a:solidFill>
                  <a:srgbClr val="000000"/>
                </a:solidFill>
              </a:rPr>
              <a:t>PHP</a:t>
            </a:r>
          </a:p>
        </p:txBody>
      </p:sp>
      <p:sp>
        <p:nvSpPr>
          <p:cNvPr id="13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7E6368C-C73E-6040-8064-6BAF09D00B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4142" r="25698"/>
          <a:stretch/>
        </p:blipFill>
        <p:spPr>
          <a:xfrm>
            <a:off x="20" y="907231"/>
            <a:ext cx="4838021" cy="5063738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A42916-3C69-DE4C-9AC9-27B40B36F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0" y="2421682"/>
            <a:ext cx="6705580" cy="3639289"/>
          </a:xfrm>
        </p:spPr>
        <p:txBody>
          <a:bodyPr anchor="ctr">
            <a:normAutofit/>
          </a:bodyPr>
          <a:lstStyle/>
          <a:p>
            <a:r>
              <a:rPr lang="es-CR" sz="2000" dirty="0">
                <a:solidFill>
                  <a:srgbClr val="000000"/>
                </a:solidFill>
              </a:rPr>
              <a:t>PHP, acrónimo recursivo en inglés de PHP: Hypertext Preprocessor, es un lenguaje de programación de propósito general de código del lado del servidor originalmente diseñado para el preprocesado de texto plano en UTF-8.</a:t>
            </a:r>
          </a:p>
        </p:txBody>
      </p:sp>
    </p:spTree>
    <p:extLst>
      <p:ext uri="{BB962C8B-B14F-4D97-AF65-F5344CB8AC3E}">
        <p14:creationId xmlns:p14="http://schemas.microsoft.com/office/powerpoint/2010/main" val="2627096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D6A8289-79DB-384A-9071-CEA998BDB6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2007" r="20186" b="-1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EDDD868-DE5B-534F-9921-5D0D78484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s-CR" b="1">
                <a:solidFill>
                  <a:srgbClr val="000000"/>
                </a:solidFill>
              </a:rPr>
              <a:t>Python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9B9247-8EE5-1F48-A263-7C4A0B086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4" y="2272143"/>
            <a:ext cx="6053136" cy="3788830"/>
          </a:xfrm>
        </p:spPr>
        <p:txBody>
          <a:bodyPr anchor="ctr">
            <a:normAutofit/>
          </a:bodyPr>
          <a:lstStyle/>
          <a:p>
            <a:r>
              <a:rPr lang="es-CR" sz="2000" dirty="0">
                <a:solidFill>
                  <a:srgbClr val="000000"/>
                </a:solidFill>
              </a:rPr>
              <a:t>Python es un lenguaje de programación interpretado cuya filosofía hace hincapié en la legibilidad de su código. Se trata de un lenguaje de programación multiparadigma, ya que soporta orientación a objetos, programación imperativa y, en menor medida, programación funcional.</a:t>
            </a:r>
          </a:p>
        </p:txBody>
      </p:sp>
    </p:spTree>
    <p:extLst>
      <p:ext uri="{BB962C8B-B14F-4D97-AF65-F5344CB8AC3E}">
        <p14:creationId xmlns:p14="http://schemas.microsoft.com/office/powerpoint/2010/main" val="2327646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425D4AB-CD98-4DD6-9398-3C8961DE0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69" y="0"/>
            <a:ext cx="755293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7818316-E7CB-4E73-AF79-E9CAB873E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FD0B20E-8515-7349-A800-E145E7ADD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67" y="802955"/>
            <a:ext cx="4133690" cy="1454051"/>
          </a:xfrm>
        </p:spPr>
        <p:txBody>
          <a:bodyPr>
            <a:normAutofit/>
          </a:bodyPr>
          <a:lstStyle/>
          <a:p>
            <a:r>
              <a:rPr lang="es-CR" sz="4000" b="1" dirty="0">
                <a:solidFill>
                  <a:srgbClr val="000000"/>
                </a:solidFill>
              </a:rPr>
              <a:t>AMBIENTES DE DESARROLLO</a:t>
            </a:r>
            <a:endParaRPr lang="es-CR" sz="4000" dirty="0">
              <a:solidFill>
                <a:srgbClr val="000000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8B47C9F-A960-4902-8507-38F18DD3D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6695" y="511733"/>
            <a:ext cx="1857636" cy="1857636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48516E9-3EBF-7D40-80D4-9E81086D7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218" y="1058774"/>
            <a:ext cx="1272591" cy="763554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49E535-70AD-134D-9F0A-26987467B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568" y="2421682"/>
            <a:ext cx="4133360" cy="3639289"/>
          </a:xfrm>
        </p:spPr>
        <p:txBody>
          <a:bodyPr anchor="ctr">
            <a:normAutofit/>
          </a:bodyPr>
          <a:lstStyle/>
          <a:p>
            <a:r>
              <a:rPr lang="es-CR" sz="2000" dirty="0">
                <a:solidFill>
                  <a:srgbClr val="000000"/>
                </a:solidFill>
              </a:rPr>
              <a:t>Linux.</a:t>
            </a:r>
          </a:p>
          <a:p>
            <a:r>
              <a:rPr lang="es-CR" sz="2000" dirty="0">
                <a:solidFill>
                  <a:srgbClr val="000000"/>
                </a:solidFill>
              </a:rPr>
              <a:t>MAC</a:t>
            </a:r>
          </a:p>
          <a:p>
            <a:r>
              <a:rPr lang="es-CR" sz="2000" dirty="0">
                <a:solidFill>
                  <a:srgbClr val="000000"/>
                </a:solidFill>
              </a:rPr>
              <a:t>Windows.</a:t>
            </a:r>
          </a:p>
          <a:p>
            <a:endParaRPr lang="es-CR" sz="2000" dirty="0">
              <a:solidFill>
                <a:srgbClr val="000000"/>
              </a:solidFill>
            </a:endParaRPr>
          </a:p>
          <a:p>
            <a:r>
              <a:rPr lang="es-CR" sz="2000" dirty="0">
                <a:solidFill>
                  <a:srgbClr val="000000"/>
                </a:solidFill>
              </a:rPr>
              <a:t>Desarrollo:</a:t>
            </a:r>
          </a:p>
          <a:p>
            <a:pPr lvl="1"/>
            <a:r>
              <a:rPr lang="es-CR" sz="2000" dirty="0">
                <a:solidFill>
                  <a:srgbClr val="000000"/>
                </a:solidFill>
              </a:rPr>
              <a:t>Visual Studio Code</a:t>
            </a:r>
          </a:p>
          <a:p>
            <a:pPr lvl="1"/>
            <a:r>
              <a:rPr lang="es-CR" sz="2000" dirty="0">
                <a:solidFill>
                  <a:srgbClr val="000000"/>
                </a:solidFill>
              </a:rPr>
              <a:t>Anaconda</a:t>
            </a:r>
          </a:p>
          <a:p>
            <a:pPr lvl="1"/>
            <a:r>
              <a:rPr lang="es-CR" sz="2000" dirty="0">
                <a:solidFill>
                  <a:srgbClr val="000000"/>
                </a:solidFill>
              </a:rPr>
              <a:t>Docker</a:t>
            </a:r>
          </a:p>
          <a:p>
            <a:endParaRPr lang="es-CR" sz="2000" dirty="0">
              <a:solidFill>
                <a:srgbClr val="000000"/>
              </a:solidFill>
            </a:endParaRPr>
          </a:p>
          <a:p>
            <a:endParaRPr lang="es-CR" sz="2000" dirty="0">
              <a:solidFill>
                <a:srgbClr val="00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4E15E95-445D-4A45-BC1E-8468CE170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677" y="2933578"/>
            <a:ext cx="2737876" cy="2737876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75">
            <a:extLst>
              <a:ext uri="{FF2B5EF4-FFF2-40B4-BE49-F238E27FC236}">
                <a16:creationId xmlns:a16="http://schemas.microsoft.com/office/drawing/2014/main" id="{133B9781-B73C-44F8-97CB-D1807A63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996" y="-26552"/>
            <a:ext cx="4082004" cy="3428999"/>
          </a:xfrm>
          <a:custGeom>
            <a:avLst/>
            <a:gdLst>
              <a:gd name="connsiteX0" fmla="*/ 350681 w 4082004"/>
              <a:gd name="connsiteY0" fmla="*/ 0 h 3428999"/>
              <a:gd name="connsiteX1" fmla="*/ 4082004 w 4082004"/>
              <a:gd name="connsiteY1" fmla="*/ 0 h 3428999"/>
              <a:gd name="connsiteX2" fmla="*/ 4082004 w 4082004"/>
              <a:gd name="connsiteY2" fmla="*/ 2444823 h 3428999"/>
              <a:gd name="connsiteX3" fmla="*/ 4081788 w 4082004"/>
              <a:gd name="connsiteY3" fmla="*/ 2445178 h 3428999"/>
              <a:gd name="connsiteX4" fmla="*/ 2231442 w 4082004"/>
              <a:gd name="connsiteY4" fmla="*/ 3428999 h 3428999"/>
              <a:gd name="connsiteX5" fmla="*/ 0 w 4082004"/>
              <a:gd name="connsiteY5" fmla="*/ 1197557 h 3428999"/>
              <a:gd name="connsiteX6" fmla="*/ 269323 w 4082004"/>
              <a:gd name="connsiteY6" fmla="*/ 133920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82004" h="3428999">
                <a:moveTo>
                  <a:pt x="350681" y="0"/>
                </a:moveTo>
                <a:lnTo>
                  <a:pt x="4082004" y="0"/>
                </a:lnTo>
                <a:lnTo>
                  <a:pt x="4082004" y="2444823"/>
                </a:lnTo>
                <a:lnTo>
                  <a:pt x="4081788" y="2445178"/>
                </a:lnTo>
                <a:cubicBezTo>
                  <a:pt x="3680782" y="3038745"/>
                  <a:pt x="3001686" y="3428999"/>
                  <a:pt x="2231442" y="3428999"/>
                </a:cubicBezTo>
                <a:cubicBezTo>
                  <a:pt x="999051" y="3428999"/>
                  <a:pt x="0" y="2429948"/>
                  <a:pt x="0" y="1197557"/>
                </a:cubicBezTo>
                <a:cubicBezTo>
                  <a:pt x="0" y="812435"/>
                  <a:pt x="97564" y="450100"/>
                  <a:pt x="269323" y="13392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FCB9251-09E5-994E-8479-F74FDD99F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5815" y="466485"/>
            <a:ext cx="3217333" cy="180974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D3428276-D2BF-C047-9DB9-18CE7969D6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2567" y="3511517"/>
            <a:ext cx="1852096" cy="1581998"/>
          </a:xfrm>
          <a:prstGeom prst="rect">
            <a:avLst/>
          </a:prstGeom>
        </p:spPr>
      </p:pic>
      <p:sp>
        <p:nvSpPr>
          <p:cNvPr id="41" name="Freeform 79">
            <a:extLst>
              <a:ext uri="{FF2B5EF4-FFF2-40B4-BE49-F238E27FC236}">
                <a16:creationId xmlns:a16="http://schemas.microsoft.com/office/drawing/2014/main" id="{1FCEDCAD-7B1A-4AE2-818E-D93A4875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3618" y="4326947"/>
            <a:ext cx="3068382" cy="2540529"/>
          </a:xfrm>
          <a:custGeom>
            <a:avLst/>
            <a:gdLst>
              <a:gd name="connsiteX0" fmla="*/ 1612418 w 3068382"/>
              <a:gd name="connsiteY0" fmla="*/ 0 h 2540529"/>
              <a:gd name="connsiteX1" fmla="*/ 3030226 w 3068382"/>
              <a:gd name="connsiteY1" fmla="*/ 843844 h 2540529"/>
              <a:gd name="connsiteX2" fmla="*/ 3068382 w 3068382"/>
              <a:gd name="connsiteY2" fmla="*/ 923051 h 2540529"/>
              <a:gd name="connsiteX3" fmla="*/ 3068382 w 3068382"/>
              <a:gd name="connsiteY3" fmla="*/ 2301785 h 2540529"/>
              <a:gd name="connsiteX4" fmla="*/ 3030226 w 3068382"/>
              <a:gd name="connsiteY4" fmla="*/ 2380992 h 2540529"/>
              <a:gd name="connsiteX5" fmla="*/ 2949460 w 3068382"/>
              <a:gd name="connsiteY5" fmla="*/ 2513937 h 2540529"/>
              <a:gd name="connsiteX6" fmla="*/ 2929575 w 3068382"/>
              <a:gd name="connsiteY6" fmla="*/ 2540529 h 2540529"/>
              <a:gd name="connsiteX7" fmla="*/ 295261 w 3068382"/>
              <a:gd name="connsiteY7" fmla="*/ 2540529 h 2540529"/>
              <a:gd name="connsiteX8" fmla="*/ 275376 w 3068382"/>
              <a:gd name="connsiteY8" fmla="*/ 2513937 h 2540529"/>
              <a:gd name="connsiteX9" fmla="*/ 0 w 3068382"/>
              <a:gd name="connsiteY9" fmla="*/ 1612418 h 2540529"/>
              <a:gd name="connsiteX10" fmla="*/ 1612418 w 3068382"/>
              <a:gd name="connsiteY10" fmla="*/ 0 h 254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68382" h="2540529">
                <a:moveTo>
                  <a:pt x="1612418" y="0"/>
                </a:moveTo>
                <a:cubicBezTo>
                  <a:pt x="2224646" y="0"/>
                  <a:pt x="2757180" y="341213"/>
                  <a:pt x="3030226" y="843844"/>
                </a:cubicBezTo>
                <a:lnTo>
                  <a:pt x="3068382" y="923051"/>
                </a:lnTo>
                <a:lnTo>
                  <a:pt x="3068382" y="2301785"/>
                </a:lnTo>
                <a:lnTo>
                  <a:pt x="3030226" y="2380992"/>
                </a:lnTo>
                <a:cubicBezTo>
                  <a:pt x="3005403" y="2426686"/>
                  <a:pt x="2978437" y="2471046"/>
                  <a:pt x="2949460" y="2513937"/>
                </a:cubicBezTo>
                <a:lnTo>
                  <a:pt x="2929575" y="2540529"/>
                </a:lnTo>
                <a:lnTo>
                  <a:pt x="295261" y="2540529"/>
                </a:lnTo>
                <a:lnTo>
                  <a:pt x="275376" y="2513937"/>
                </a:lnTo>
                <a:cubicBezTo>
                  <a:pt x="101518" y="2256593"/>
                  <a:pt x="0" y="1946361"/>
                  <a:pt x="0" y="1612418"/>
                </a:cubicBezTo>
                <a:cubicBezTo>
                  <a:pt x="0" y="721904"/>
                  <a:pt x="721904" y="0"/>
                  <a:pt x="1612418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7C7E105-4EAB-1D4D-A2E8-868FF30743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0046" y="5248922"/>
            <a:ext cx="2345355" cy="117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435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0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12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B73BFE4-1729-FF40-AD96-D3B733D49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0" y="4760132"/>
            <a:ext cx="5093596" cy="1777829"/>
          </a:xfrm>
        </p:spPr>
        <p:txBody>
          <a:bodyPr>
            <a:normAutofit/>
          </a:bodyPr>
          <a:lstStyle/>
          <a:p>
            <a:pPr algn="r"/>
            <a:r>
              <a:rPr lang="es-CR" sz="4000" b="1"/>
              <a:t>Linux - Mac - Microsoft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F9875877-344F-DD4A-9869-04463E687C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459" b="13714"/>
          <a:stretch/>
        </p:blipFill>
        <p:spPr>
          <a:xfrm>
            <a:off x="20" y="2872"/>
            <a:ext cx="12191980" cy="4595954"/>
          </a:xfrm>
          <a:custGeom>
            <a:avLst/>
            <a:gdLst>
              <a:gd name="connsiteX0" fmla="*/ 0 w 12192000"/>
              <a:gd name="connsiteY0" fmla="*/ 0 h 4621300"/>
              <a:gd name="connsiteX1" fmla="*/ 12192000 w 12192000"/>
              <a:gd name="connsiteY1" fmla="*/ 0 h 4621300"/>
              <a:gd name="connsiteX2" fmla="*/ 12192000 w 12192000"/>
              <a:gd name="connsiteY2" fmla="*/ 3104412 h 4621300"/>
              <a:gd name="connsiteX3" fmla="*/ 12192000 w 12192000"/>
              <a:gd name="connsiteY3" fmla="*/ 3296537 h 4621300"/>
              <a:gd name="connsiteX4" fmla="*/ 12192000 w 12192000"/>
              <a:gd name="connsiteY4" fmla="*/ 4272355 h 4621300"/>
              <a:gd name="connsiteX5" fmla="*/ 12113803 w 12192000"/>
              <a:gd name="connsiteY5" fmla="*/ 4280638 h 4621300"/>
              <a:gd name="connsiteX6" fmla="*/ 6753597 w 12192000"/>
              <a:gd name="connsiteY6" fmla="*/ 4604195 h 4621300"/>
              <a:gd name="connsiteX7" fmla="*/ 400746 w 12192000"/>
              <a:gd name="connsiteY7" fmla="*/ 4432852 h 4621300"/>
              <a:gd name="connsiteX8" fmla="*/ 0 w 12192000"/>
              <a:gd name="connsiteY8" fmla="*/ 4395876 h 4621300"/>
              <a:gd name="connsiteX9" fmla="*/ 0 w 12192000"/>
              <a:gd name="connsiteY9" fmla="*/ 3296537 h 4621300"/>
              <a:gd name="connsiteX10" fmla="*/ 0 w 12192000"/>
              <a:gd name="connsiteY10" fmla="*/ 3104412 h 462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621300">
                <a:moveTo>
                  <a:pt x="0" y="0"/>
                </a:moveTo>
                <a:lnTo>
                  <a:pt x="12192000" y="0"/>
                </a:lnTo>
                <a:lnTo>
                  <a:pt x="12192000" y="3104412"/>
                </a:lnTo>
                <a:lnTo>
                  <a:pt x="12192000" y="3296537"/>
                </a:lnTo>
                <a:lnTo>
                  <a:pt x="12192000" y="4272355"/>
                </a:lnTo>
                <a:lnTo>
                  <a:pt x="12113803" y="4280638"/>
                </a:lnTo>
                <a:cubicBezTo>
                  <a:pt x="10139508" y="4478587"/>
                  <a:pt x="8237152" y="4571590"/>
                  <a:pt x="6753597" y="4604195"/>
                </a:cubicBezTo>
                <a:cubicBezTo>
                  <a:pt x="4940362" y="4644044"/>
                  <a:pt x="2657278" y="4624714"/>
                  <a:pt x="400746" y="4432852"/>
                </a:cubicBezTo>
                <a:lnTo>
                  <a:pt x="0" y="4395876"/>
                </a:lnTo>
                <a:lnTo>
                  <a:pt x="0" y="3296537"/>
                </a:lnTo>
                <a:lnTo>
                  <a:pt x="0" y="310441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768452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5A7D78D-85ED-1942-B141-131A01C2EB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3300" y="1779777"/>
            <a:ext cx="6143011" cy="507822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703231-8F63-0643-AC74-92A644403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7337"/>
            <a:ext cx="6333300" cy="288290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2C3B25BA-87BC-9E40-ACEE-BD07BFBE4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CR" b="1" dirty="0"/>
              <a:t>DOCKER</a:t>
            </a:r>
          </a:p>
        </p:txBody>
      </p:sp>
    </p:spTree>
    <p:extLst>
      <p:ext uri="{BB962C8B-B14F-4D97-AF65-F5344CB8AC3E}">
        <p14:creationId xmlns:p14="http://schemas.microsoft.com/office/powerpoint/2010/main" val="1366135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1DC3D911-2E10-A649-8C04-0BA4FEC22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8E19E87-4D51-8C4B-8269-3AA0EAB9A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>
                <a:solidFill>
                  <a:schemeClr val="tx1">
                    <a:lumMod val="85000"/>
                    <a:lumOff val="15000"/>
                  </a:schemeClr>
                </a:solidFill>
              </a:rPr>
              <a:t>ANACONDA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0216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173</Words>
  <Application>Microsoft Macintosh PowerPoint</Application>
  <PresentationFormat>Panorámica</PresentationFormat>
  <Paragraphs>25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de Office</vt:lpstr>
      <vt:lpstr>PROGRAMACIÓN DE COMPUTADORAS</vt:lpstr>
      <vt:lpstr>INTRODUCCIÓN A LENGUAJES</vt:lpstr>
      <vt:lpstr>C#</vt:lpstr>
      <vt:lpstr>PHP</vt:lpstr>
      <vt:lpstr>Python</vt:lpstr>
      <vt:lpstr>AMBIENTES DE DESARROLLO</vt:lpstr>
      <vt:lpstr>Linux - Mac - Microsoft</vt:lpstr>
      <vt:lpstr>DOCKER</vt:lpstr>
      <vt:lpstr>ANACONDA</vt:lpstr>
      <vt:lpstr>Ejercicio de repaso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PROGRAMACIÓN DE COMPUTADORAS</dc:title>
  <dc:creator>Gabriel Alejandro Fernandez Mora</dc:creator>
  <cp:lastModifiedBy>Gabriel Alejandro Fernandez Mora</cp:lastModifiedBy>
  <cp:revision>1</cp:revision>
  <dcterms:created xsi:type="dcterms:W3CDTF">2020-01-13T22:59:17Z</dcterms:created>
  <dcterms:modified xsi:type="dcterms:W3CDTF">2020-01-13T23:07:41Z</dcterms:modified>
</cp:coreProperties>
</file>